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534" r:id="rId2"/>
    <p:sldId id="1037" r:id="rId3"/>
    <p:sldId id="1038" r:id="rId4"/>
    <p:sldId id="1039" r:id="rId5"/>
    <p:sldId id="1044" r:id="rId6"/>
    <p:sldId id="1045" r:id="rId7"/>
    <p:sldId id="1040" r:id="rId8"/>
    <p:sldId id="1046" r:id="rId9"/>
    <p:sldId id="1047" r:id="rId10"/>
    <p:sldId id="1048" r:id="rId11"/>
    <p:sldId id="1049" r:id="rId12"/>
    <p:sldId id="1043" r:id="rId13"/>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56" autoAdjust="0"/>
    <p:restoredTop sz="94660"/>
  </p:normalViewPr>
  <p:slideViewPr>
    <p:cSldViewPr snapToGrid="0">
      <p:cViewPr varScale="1">
        <p:scale>
          <a:sx n="118" d="100"/>
          <a:sy n="118" d="100"/>
        </p:scale>
        <p:origin x="1240" y="176"/>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169920" cy="481727"/>
          </a:xfrm>
          <a:prstGeom prst="rect">
            <a:avLst/>
          </a:prstGeom>
        </p:spPr>
        <p:txBody>
          <a:bodyPr vert="horz" lIns="96662" tIns="48331" rIns="96662" bIns="48331" rtlCol="0"/>
          <a:lstStyle>
            <a:lvl1pPr algn="l">
              <a:defRPr sz="1300"/>
            </a:lvl1pPr>
          </a:lstStyle>
          <a:p>
            <a:endParaRPr lang="en-US"/>
          </a:p>
        </p:txBody>
      </p:sp>
      <p:sp>
        <p:nvSpPr>
          <p:cNvPr id="3" name="Date Placeholder 2"/>
          <p:cNvSpPr>
            <a:spLocks noGrp="1"/>
          </p:cNvSpPr>
          <p:nvPr>
            <p:ph type="dt" idx="1"/>
          </p:nvPr>
        </p:nvSpPr>
        <p:spPr>
          <a:xfrm>
            <a:off x="4143588" y="0"/>
            <a:ext cx="3169920" cy="481727"/>
          </a:xfrm>
          <a:prstGeom prst="rect">
            <a:avLst/>
          </a:prstGeom>
        </p:spPr>
        <p:txBody>
          <a:bodyPr vert="horz" lIns="96662" tIns="48331" rIns="96662" bIns="48331" rtlCol="0"/>
          <a:lstStyle>
            <a:lvl1pPr algn="r">
              <a:defRPr sz="1300"/>
            </a:lvl1pPr>
          </a:lstStyle>
          <a:p>
            <a:fld id="{4F796BC7-E5C2-498A-B4E4-01EC0A450D36}" type="datetimeFigureOut">
              <a:rPr lang="en-US" smtClean="0"/>
              <a:t>3/16/18</a:t>
            </a:fld>
            <a:endParaRPr lang="en-US"/>
          </a:p>
        </p:txBody>
      </p:sp>
      <p:sp>
        <p:nvSpPr>
          <p:cNvPr id="4" name="Slide Image Placeholder 3"/>
          <p:cNvSpPr>
            <a:spLocks noGrp="1" noRot="1" noChangeAspect="1"/>
          </p:cNvSpPr>
          <p:nvPr>
            <p:ph type="sldImg" idx="2"/>
          </p:nvPr>
        </p:nvSpPr>
        <p:spPr>
          <a:xfrm>
            <a:off x="1498600" y="1200150"/>
            <a:ext cx="4319588" cy="3240088"/>
          </a:xfrm>
          <a:prstGeom prst="rect">
            <a:avLst/>
          </a:prstGeom>
          <a:noFill/>
          <a:ln w="12700">
            <a:solidFill>
              <a:prstClr val="black"/>
            </a:solidFill>
          </a:ln>
        </p:spPr>
        <p:txBody>
          <a:bodyPr vert="horz" lIns="96662" tIns="48331" rIns="96662" bIns="48331" rtlCol="0" anchor="ctr"/>
          <a:lstStyle/>
          <a:p>
            <a:endParaRPr lang="en-US"/>
          </a:p>
        </p:txBody>
      </p:sp>
      <p:sp>
        <p:nvSpPr>
          <p:cNvPr id="5" name="Notes Placeholder 4"/>
          <p:cNvSpPr>
            <a:spLocks noGrp="1"/>
          </p:cNvSpPr>
          <p:nvPr>
            <p:ph type="body" sz="quarter" idx="3"/>
          </p:nvPr>
        </p:nvSpPr>
        <p:spPr>
          <a:xfrm>
            <a:off x="731521" y="4620577"/>
            <a:ext cx="5852160" cy="3780473"/>
          </a:xfrm>
          <a:prstGeom prst="rect">
            <a:avLst/>
          </a:prstGeom>
        </p:spPr>
        <p:txBody>
          <a:bodyPr vert="horz" lIns="96662" tIns="48331" rIns="96662"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9119475"/>
            <a:ext cx="3169920" cy="481726"/>
          </a:xfrm>
          <a:prstGeom prst="rect">
            <a:avLst/>
          </a:prstGeom>
        </p:spPr>
        <p:txBody>
          <a:bodyPr vert="horz" lIns="96662" tIns="48331" rIns="96662"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8" y="9119475"/>
            <a:ext cx="3169920" cy="481726"/>
          </a:xfrm>
          <a:prstGeom prst="rect">
            <a:avLst/>
          </a:prstGeom>
        </p:spPr>
        <p:txBody>
          <a:bodyPr vert="horz" lIns="96662" tIns="48331" rIns="96662" bIns="48331" rtlCol="0" anchor="b"/>
          <a:lstStyle>
            <a:lvl1pPr algn="r">
              <a:defRPr sz="1300"/>
            </a:lvl1pPr>
          </a:lstStyle>
          <a:p>
            <a:fld id="{1E362D8A-CCE6-4B95-A669-8EF680429269}" type="slidenum">
              <a:rPr lang="en-US" smtClean="0"/>
              <a:t>‹#›</a:t>
            </a:fld>
            <a:endParaRPr lang="en-US"/>
          </a:p>
        </p:txBody>
      </p:sp>
    </p:spTree>
    <p:extLst>
      <p:ext uri="{BB962C8B-B14F-4D97-AF65-F5344CB8AC3E}">
        <p14:creationId xmlns:p14="http://schemas.microsoft.com/office/powerpoint/2010/main" val="12494551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362D8A-CCE6-4B95-A669-8EF680429269}" type="slidenum">
              <a:rPr lang="en-US" smtClean="0"/>
              <a:t>1</a:t>
            </a:fld>
            <a:endParaRPr lang="en-US"/>
          </a:p>
        </p:txBody>
      </p:sp>
    </p:spTree>
    <p:extLst>
      <p:ext uri="{BB962C8B-B14F-4D97-AF65-F5344CB8AC3E}">
        <p14:creationId xmlns:p14="http://schemas.microsoft.com/office/powerpoint/2010/main" val="28539451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it-IT"/>
              <a:t>Image Analysis &amp; Retrv, 2016 Fall</a:t>
            </a:r>
            <a:endParaRPr lang="en-US"/>
          </a:p>
        </p:txBody>
      </p:sp>
      <p:sp>
        <p:nvSpPr>
          <p:cNvPr id="6" name="Slide Number Placeholder 5"/>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23965415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it-IT"/>
              <a:t>Image Analysis &amp; Retrv, 2016 Fall</a:t>
            </a:r>
            <a:endParaRPr lang="en-US"/>
          </a:p>
        </p:txBody>
      </p:sp>
      <p:sp>
        <p:nvSpPr>
          <p:cNvPr id="6" name="Slide Number Placeholder 5"/>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894671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it-IT"/>
              <a:t>Image Analysis &amp; Retrv, 2016 Fall</a:t>
            </a:r>
            <a:endParaRPr lang="en-US"/>
          </a:p>
        </p:txBody>
      </p:sp>
      <p:sp>
        <p:nvSpPr>
          <p:cNvPr id="6" name="Slide Number Placeholder 5"/>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25311175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245225"/>
            <a:ext cx="2133600" cy="476250"/>
          </a:xfrm>
        </p:spPr>
        <p:txBody>
          <a:bodyPr/>
          <a:lstStyle>
            <a:lvl1pPr>
              <a:defRPr/>
            </a:lvl1pPr>
          </a:lstStyle>
          <a:p>
            <a:endParaRPr lang="en-US" altLang="zh-CN"/>
          </a:p>
        </p:txBody>
      </p:sp>
      <p:sp>
        <p:nvSpPr>
          <p:cNvPr id="6" name="Footer Placeholder 5"/>
          <p:cNvSpPr>
            <a:spLocks noGrp="1"/>
          </p:cNvSpPr>
          <p:nvPr>
            <p:ph type="ftr" sz="quarter" idx="11"/>
          </p:nvPr>
        </p:nvSpPr>
        <p:spPr>
          <a:xfrm>
            <a:off x="3124200" y="6245225"/>
            <a:ext cx="2895600" cy="476250"/>
          </a:xfrm>
        </p:spPr>
        <p:txBody>
          <a:bodyPr/>
          <a:lstStyle>
            <a:lvl1pPr>
              <a:defRPr/>
            </a:lvl1pPr>
          </a:lstStyle>
          <a:p>
            <a:r>
              <a:rPr lang="en-US" altLang="zh-CN"/>
              <a:t>Image Analysis &amp; Retrv, 2016 Fall</a:t>
            </a:r>
          </a:p>
        </p:txBody>
      </p:sp>
      <p:sp>
        <p:nvSpPr>
          <p:cNvPr id="7" name="Slide Number Placeholder 6"/>
          <p:cNvSpPr>
            <a:spLocks noGrp="1"/>
          </p:cNvSpPr>
          <p:nvPr>
            <p:ph type="sldNum" sz="quarter" idx="12"/>
          </p:nvPr>
        </p:nvSpPr>
        <p:spPr>
          <a:xfrm>
            <a:off x="6553200" y="6245225"/>
            <a:ext cx="2133600" cy="476250"/>
          </a:xfrm>
        </p:spPr>
        <p:txBody>
          <a:bodyPr/>
          <a:lstStyle>
            <a:lvl1pPr>
              <a:defRPr/>
            </a:lvl1pPr>
          </a:lstStyle>
          <a:p>
            <a:fld id="{F6E8AD28-3BB2-4F7D-88E8-857AFD8A02E3}" type="slidenum">
              <a:rPr lang="en-US" altLang="zh-CN"/>
              <a:pPr/>
              <a:t>‹#›</a:t>
            </a:fld>
            <a:endParaRPr lang="en-US" altLang="zh-CN"/>
          </a:p>
        </p:txBody>
      </p:sp>
    </p:spTree>
    <p:extLst>
      <p:ext uri="{BB962C8B-B14F-4D97-AF65-F5344CB8AC3E}">
        <p14:creationId xmlns:p14="http://schemas.microsoft.com/office/powerpoint/2010/main" val="34570407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77505" y="55866"/>
            <a:ext cx="8271545" cy="471132"/>
          </a:xfrm>
        </p:spPr>
        <p:txBody>
          <a:bodyPr>
            <a:normAutofit/>
          </a:bodyPr>
          <a:lstStyle>
            <a:lvl1pPr algn="ctr">
              <a:defRPr sz="3200">
                <a:solidFill>
                  <a:srgbClr val="0000FF"/>
                </a:solidFill>
                <a:latin typeface="Times New Roman" panose="02020603050405020304" pitchFamily="18" charset="0"/>
                <a:cs typeface="Times New Roman" panose="02020603050405020304" pitchFamily="18" charset="0"/>
              </a:defRPr>
            </a:lvl1pPr>
          </a:lstStyle>
          <a:p>
            <a:r>
              <a:rPr lang="en-US" dirty="0"/>
              <a:t>Title 32pt</a:t>
            </a:r>
          </a:p>
        </p:txBody>
      </p:sp>
      <p:sp>
        <p:nvSpPr>
          <p:cNvPr id="3" name="Content Placeholder 2"/>
          <p:cNvSpPr>
            <a:spLocks noGrp="1"/>
          </p:cNvSpPr>
          <p:nvPr>
            <p:ph idx="1" hasCustomPrompt="1"/>
          </p:nvPr>
        </p:nvSpPr>
        <p:spPr>
          <a:xfrm>
            <a:off x="309867" y="710524"/>
            <a:ext cx="8465016" cy="5723430"/>
          </a:xfrm>
        </p:spPr>
        <p:txBody>
          <a:bodyPr/>
          <a:lstStyle>
            <a:lvl1pPr marL="228600" indent="-228600">
              <a:buFont typeface="Wingdings" panose="05000000000000000000" pitchFamily="2" charset="2"/>
              <a:buChar char="q"/>
              <a:defRPr>
                <a:latin typeface="Times New Roman" panose="02020603050405020304" pitchFamily="18" charset="0"/>
                <a:cs typeface="Times New Roman" panose="02020603050405020304" pitchFamily="18" charset="0"/>
              </a:defRPr>
            </a:lvl1pPr>
            <a:lvl2pPr marL="685800" indent="-228600">
              <a:buFont typeface="Wingdings" panose="05000000000000000000" pitchFamily="2" charset="2"/>
              <a:buChar char="§"/>
              <a:defRPr>
                <a:latin typeface="Times New Roman" panose="02020603050405020304" pitchFamily="18" charset="0"/>
                <a:cs typeface="Times New Roman" panose="02020603050405020304" pitchFamily="18" charset="0"/>
              </a:defRPr>
            </a:lvl2pPr>
            <a:lvl3pPr marL="1143000" indent="-228600">
              <a:buFont typeface="Courier New" panose="02070309020205020404" pitchFamily="49" charset="0"/>
              <a:buChar char="o"/>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Text Line 1 28pt</a:t>
            </a:r>
          </a:p>
          <a:p>
            <a:pPr lvl="1"/>
            <a:r>
              <a:rPr lang="en-US" dirty="0"/>
              <a:t>Line 2 24pt</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a:xfrm>
            <a:off x="-8848" y="6544454"/>
            <a:ext cx="3086100" cy="313546"/>
          </a:xfrm>
        </p:spPr>
        <p:txBody>
          <a:bodyPr/>
          <a:lstStyle>
            <a:lvl1pPr>
              <a:defRPr>
                <a:solidFill>
                  <a:srgbClr val="0000FF"/>
                </a:solidFill>
                <a:latin typeface="Times New Roman" panose="02020603050405020304" pitchFamily="18" charset="0"/>
                <a:cs typeface="Times New Roman" panose="02020603050405020304" pitchFamily="18" charset="0"/>
              </a:defRPr>
            </a:lvl1pPr>
          </a:lstStyle>
          <a:p>
            <a:pPr algn="l"/>
            <a:r>
              <a:rPr lang="it-IT"/>
              <a:t>Image Analysis &amp; Retrv, 2016 Fall</a:t>
            </a:r>
            <a:endParaRPr lang="en-US" dirty="0"/>
          </a:p>
        </p:txBody>
      </p:sp>
      <p:sp>
        <p:nvSpPr>
          <p:cNvPr id="6" name="Slide Number Placeholder 5"/>
          <p:cNvSpPr>
            <a:spLocks noGrp="1"/>
          </p:cNvSpPr>
          <p:nvPr>
            <p:ph type="sldNum" sz="quarter" idx="12"/>
          </p:nvPr>
        </p:nvSpPr>
        <p:spPr>
          <a:xfrm>
            <a:off x="8363824" y="6544454"/>
            <a:ext cx="771328" cy="313546"/>
          </a:xfrm>
        </p:spPr>
        <p:txBody>
          <a:bodyPr/>
          <a:lstStyle>
            <a:lvl1pPr>
              <a:defRPr>
                <a:solidFill>
                  <a:srgbClr val="0000FF"/>
                </a:solidFill>
                <a:latin typeface="Times New Roman" panose="02020603050405020304" pitchFamily="18" charset="0"/>
                <a:cs typeface="Times New Roman" panose="02020603050405020304" pitchFamily="18" charset="0"/>
              </a:defRPr>
            </a:lvl1pPr>
          </a:lstStyle>
          <a:p>
            <a:r>
              <a:rPr lang="en-US" dirty="0"/>
              <a:t>p.</a:t>
            </a:r>
            <a:fld id="{1BDD2F6A-436C-4F7B-B1FF-4F5D571FED2E}"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32802" y="6496457"/>
            <a:ext cx="619147" cy="471132"/>
          </a:xfrm>
          <a:prstGeom prst="rect">
            <a:avLst/>
          </a:prstGeom>
        </p:spPr>
      </p:pic>
      <p:cxnSp>
        <p:nvCxnSpPr>
          <p:cNvPr id="8" name="Straight Connector 7"/>
          <p:cNvCxnSpPr/>
          <p:nvPr userDrawn="1"/>
        </p:nvCxnSpPr>
        <p:spPr>
          <a:xfrm flipV="1">
            <a:off x="0" y="570451"/>
            <a:ext cx="9144000" cy="19050"/>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flipV="1">
            <a:off x="-8848" y="6525404"/>
            <a:ext cx="9144000" cy="19050"/>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42638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it-IT"/>
              <a:t>Image Analysis &amp; Retrv, 2016 Fall</a:t>
            </a:r>
            <a:endParaRPr lang="en-US"/>
          </a:p>
        </p:txBody>
      </p:sp>
      <p:sp>
        <p:nvSpPr>
          <p:cNvPr id="6" name="Slide Number Placeholder 5"/>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17947773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it-IT"/>
              <a:t>Image Analysis &amp; Retrv, 2016 Fall</a:t>
            </a:r>
            <a:endParaRPr lang="en-US"/>
          </a:p>
        </p:txBody>
      </p:sp>
      <p:sp>
        <p:nvSpPr>
          <p:cNvPr id="7" name="Slide Number Placeholder 6"/>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3894923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r>
              <a:rPr lang="it-IT"/>
              <a:t>Image Analysis &amp; Retrv, 2016 Fall</a:t>
            </a:r>
            <a:endParaRPr lang="en-US"/>
          </a:p>
        </p:txBody>
      </p:sp>
      <p:sp>
        <p:nvSpPr>
          <p:cNvPr id="9" name="Slide Number Placeholder 8"/>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41765486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r>
              <a:rPr lang="it-IT"/>
              <a:t>Image Analysis &amp; Retrv, 2016 Fall</a:t>
            </a:r>
            <a:endParaRPr lang="en-US"/>
          </a:p>
        </p:txBody>
      </p:sp>
      <p:sp>
        <p:nvSpPr>
          <p:cNvPr id="5" name="Slide Number Placeholder 4"/>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1605376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r>
              <a:rPr lang="it-IT"/>
              <a:t>Image Analysis &amp; Retrv, 2016 Fall</a:t>
            </a:r>
            <a:endParaRPr lang="en-US"/>
          </a:p>
        </p:txBody>
      </p:sp>
      <p:sp>
        <p:nvSpPr>
          <p:cNvPr id="4" name="Slide Number Placeholder 3"/>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7067044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it-IT"/>
              <a:t>Image Analysis &amp; Retrv, 2016 Fall</a:t>
            </a:r>
            <a:endParaRPr lang="en-US"/>
          </a:p>
        </p:txBody>
      </p:sp>
      <p:sp>
        <p:nvSpPr>
          <p:cNvPr id="7" name="Slide Number Placeholder 6"/>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30887639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it-IT"/>
              <a:t>Image Analysis &amp; Retrv, 2016 Fall</a:t>
            </a:r>
            <a:endParaRPr lang="en-US"/>
          </a:p>
        </p:txBody>
      </p:sp>
      <p:sp>
        <p:nvSpPr>
          <p:cNvPr id="7" name="Slide Number Placeholder 6"/>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2868644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it-IT"/>
              <a:t>Image Analysis &amp; Retrv, 2016 Fall</a:t>
            </a:r>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DD2F6A-436C-4F7B-B1FF-4F5D571FED2E}" type="slidenum">
              <a:rPr lang="en-US" smtClean="0"/>
              <a:t>‹#›</a:t>
            </a:fld>
            <a:endParaRPr lang="en-US"/>
          </a:p>
        </p:txBody>
      </p:sp>
    </p:spTree>
    <p:extLst>
      <p:ext uri="{BB962C8B-B14F-4D97-AF65-F5344CB8AC3E}">
        <p14:creationId xmlns:p14="http://schemas.microsoft.com/office/powerpoint/2010/main" val="28687466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r>
              <a:rPr lang="en-US"/>
              <a:t>p.</a:t>
            </a:r>
            <a:fld id="{1BDD2F6A-436C-4F7B-B1FF-4F5D571FED2E}" type="slidenum">
              <a:rPr lang="en-US" smtClean="0"/>
              <a:pPr/>
              <a:t>1</a:t>
            </a:fld>
            <a:endParaRPr lang="en-US" dirty="0"/>
          </a:p>
        </p:txBody>
      </p:sp>
      <p:sp>
        <p:nvSpPr>
          <p:cNvPr id="4" name="Footer Placeholder 3"/>
          <p:cNvSpPr>
            <a:spLocks noGrp="1"/>
          </p:cNvSpPr>
          <p:nvPr>
            <p:ph type="ftr" sz="quarter" idx="11"/>
          </p:nvPr>
        </p:nvSpPr>
        <p:spPr/>
        <p:txBody>
          <a:bodyPr/>
          <a:lstStyle/>
          <a:p>
            <a:pPr algn="l"/>
            <a:r>
              <a:rPr lang="it-IT" dirty="0"/>
              <a:t>M</a:t>
            </a:r>
            <a:r>
              <a:rPr lang="en-US" altLang="zh-CN" dirty="0" err="1"/>
              <a:t>edia</a:t>
            </a:r>
            <a:r>
              <a:rPr lang="en-US" altLang="zh-CN" dirty="0"/>
              <a:t> Computing &amp; Communication Lab</a:t>
            </a:r>
            <a:endParaRPr lang="en-US" dirty="0"/>
          </a:p>
        </p:txBody>
      </p:sp>
      <p:sp>
        <p:nvSpPr>
          <p:cNvPr id="6" name="文本框 5">
            <a:extLst>
              <a:ext uri="{FF2B5EF4-FFF2-40B4-BE49-F238E27FC236}">
                <a16:creationId xmlns:a16="http://schemas.microsoft.com/office/drawing/2014/main" id="{8C2F5690-C34D-4BE1-95D6-682DB2E068D9}"/>
              </a:ext>
            </a:extLst>
          </p:cNvPr>
          <p:cNvSpPr txBox="1"/>
          <p:nvPr/>
        </p:nvSpPr>
        <p:spPr>
          <a:xfrm>
            <a:off x="861134" y="1784412"/>
            <a:ext cx="7502690" cy="3323987"/>
          </a:xfrm>
          <a:prstGeom prst="rect">
            <a:avLst/>
          </a:prstGeom>
          <a:noFill/>
        </p:spPr>
        <p:txBody>
          <a:bodyPr wrap="square" rtlCol="0">
            <a:spAutoFit/>
          </a:bodyPr>
          <a:lstStyle/>
          <a:p>
            <a:pPr algn="ctr">
              <a:spcAft>
                <a:spcPts val="1200"/>
              </a:spcAft>
            </a:pPr>
            <a:r>
              <a:rPr lang="en-US" sz="2400" dirty="0">
                <a:solidFill>
                  <a:srgbClr val="0000FF"/>
                </a:solidFill>
                <a:latin typeface="+mj-lt"/>
              </a:rPr>
              <a:t>Review of</a:t>
            </a:r>
          </a:p>
          <a:p>
            <a:pPr algn="ctr">
              <a:spcAft>
                <a:spcPts val="1200"/>
              </a:spcAft>
            </a:pPr>
            <a:r>
              <a:rPr lang="en-US" sz="2800" b="1" dirty="0">
                <a:solidFill>
                  <a:srgbClr val="0000FF"/>
                </a:solidFill>
                <a:latin typeface="+mj-lt"/>
              </a:rPr>
              <a:t>RGB-D face recognition under various conditions via 3D constrained local model</a:t>
            </a:r>
          </a:p>
          <a:p>
            <a:pPr algn="ctr">
              <a:spcAft>
                <a:spcPts val="1200"/>
              </a:spcAft>
            </a:pPr>
            <a:r>
              <a:rPr lang="en-US" sz="2000" dirty="0" err="1"/>
              <a:t>Nastaran</a:t>
            </a:r>
            <a:r>
              <a:rPr lang="en-US" sz="2000" dirty="0"/>
              <a:t> </a:t>
            </a:r>
            <a:r>
              <a:rPr lang="en-US" sz="2000" dirty="0" err="1"/>
              <a:t>Nourbakhsh</a:t>
            </a:r>
            <a:r>
              <a:rPr lang="en-US" sz="2000" dirty="0"/>
              <a:t> </a:t>
            </a:r>
            <a:r>
              <a:rPr lang="en-US" sz="2000" dirty="0" err="1"/>
              <a:t>Kaashki</a:t>
            </a:r>
            <a:r>
              <a:rPr lang="en-US" sz="2000" dirty="0"/>
              <a:t>, Reza </a:t>
            </a:r>
            <a:r>
              <a:rPr lang="en-US" sz="2000" dirty="0" err="1"/>
              <a:t>Safabakhsh</a:t>
            </a:r>
            <a:r>
              <a:rPr lang="zh-Hans" altLang="en-US" sz="2000" dirty="0"/>
              <a:t> </a:t>
            </a:r>
            <a:r>
              <a:rPr lang="en-US" sz="2000" i="1" dirty="0">
                <a:latin typeface="Times New Roman" panose="02020603050405020304" pitchFamily="18" charset="0"/>
                <a:cs typeface="Times New Roman" panose="02020603050405020304" pitchFamily="18" charset="0"/>
              </a:rPr>
              <a:t>201</a:t>
            </a:r>
            <a:r>
              <a:rPr lang="en-US" altLang="zh-Hans" sz="2000" i="1" dirty="0">
                <a:latin typeface="Times New Roman" panose="02020603050405020304" pitchFamily="18" charset="0"/>
                <a:cs typeface="Times New Roman" panose="02020603050405020304" pitchFamily="18" charset="0"/>
              </a:rPr>
              <a:t>8</a:t>
            </a:r>
            <a:endParaRPr lang="en-US" sz="2000" i="1" dirty="0">
              <a:latin typeface="Times New Roman" panose="02020603050405020304" pitchFamily="18" charset="0"/>
              <a:cs typeface="Times New Roman" panose="02020603050405020304" pitchFamily="18" charset="0"/>
            </a:endParaRPr>
          </a:p>
          <a:p>
            <a:pPr algn="ctr"/>
            <a:endParaRPr lang="en-US" sz="2000" i="1" dirty="0">
              <a:latin typeface="Times New Roman" panose="02020603050405020304" pitchFamily="18" charset="0"/>
              <a:cs typeface="Times New Roman" panose="02020603050405020304" pitchFamily="18" charset="0"/>
            </a:endParaRPr>
          </a:p>
          <a:p>
            <a:pPr algn="ctr"/>
            <a:endParaRPr lang="en-US" sz="2000" i="1" dirty="0">
              <a:latin typeface="Times New Roman" panose="02020603050405020304" pitchFamily="18" charset="0"/>
              <a:cs typeface="Times New Roman" panose="02020603050405020304" pitchFamily="18" charset="0"/>
            </a:endParaRPr>
          </a:p>
          <a:p>
            <a:pPr algn="ctr"/>
            <a:r>
              <a:rPr lang="en-US" sz="2000" dirty="0">
                <a:latin typeface="Times New Roman" panose="02020603050405020304" pitchFamily="18" charset="0"/>
                <a:cs typeface="Times New Roman" panose="02020603050405020304" pitchFamily="18" charset="0"/>
              </a:rPr>
              <a:t>Present by </a:t>
            </a:r>
            <a:r>
              <a:rPr lang="en-US" altLang="zh-Hans" sz="2000" i="1" dirty="0" err="1">
                <a:latin typeface="Times New Roman" panose="02020603050405020304" pitchFamily="18" charset="0"/>
                <a:cs typeface="Times New Roman" panose="02020603050405020304" pitchFamily="18" charset="0"/>
              </a:rPr>
              <a:t>Mouqing</a:t>
            </a:r>
            <a:endParaRPr lang="en-US" sz="2000" i="1" dirty="0">
              <a:latin typeface="Times New Roman" panose="02020603050405020304" pitchFamily="18" charset="0"/>
              <a:cs typeface="Times New Roman" panose="02020603050405020304" pitchFamily="18" charset="0"/>
            </a:endParaRPr>
          </a:p>
          <a:p>
            <a:pPr algn="ctr"/>
            <a:r>
              <a:rPr lang="en-US" sz="2000" dirty="0">
                <a:latin typeface="Times New Roman" panose="02020603050405020304" pitchFamily="18" charset="0"/>
                <a:cs typeface="Times New Roman" panose="02020603050405020304" pitchFamily="18" charset="0"/>
              </a:rPr>
              <a:t>3/</a:t>
            </a:r>
            <a:r>
              <a:rPr lang="en-US" altLang="zh-Hans" sz="2000" dirty="0">
                <a:latin typeface="Times New Roman" panose="02020603050405020304" pitchFamily="18" charset="0"/>
                <a:cs typeface="Times New Roman" panose="02020603050405020304" pitchFamily="18" charset="0"/>
              </a:rPr>
              <a:t>16</a:t>
            </a:r>
            <a:r>
              <a:rPr lang="en-US" sz="2000" dirty="0">
                <a:latin typeface="Times New Roman" panose="02020603050405020304" pitchFamily="18" charset="0"/>
                <a:cs typeface="Times New Roman" panose="02020603050405020304" pitchFamily="18" charset="0"/>
              </a:rPr>
              <a:t>/18</a:t>
            </a:r>
          </a:p>
        </p:txBody>
      </p:sp>
    </p:spTree>
    <p:extLst>
      <p:ext uri="{BB962C8B-B14F-4D97-AF65-F5344CB8AC3E}">
        <p14:creationId xmlns:p14="http://schemas.microsoft.com/office/powerpoint/2010/main" val="23937958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Hans" dirty="0">
                <a:latin typeface="+mn-lt"/>
              </a:rPr>
              <a:t>Experiment</a:t>
            </a:r>
            <a:r>
              <a:rPr lang="en-US" dirty="0">
                <a:latin typeface="+mn-lt"/>
              </a:rPr>
              <a:t> Results</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10</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pic>
        <p:nvPicPr>
          <p:cNvPr id="5" name="Picture 4">
            <a:extLst>
              <a:ext uri="{FF2B5EF4-FFF2-40B4-BE49-F238E27FC236}">
                <a16:creationId xmlns:a16="http://schemas.microsoft.com/office/drawing/2014/main" id="{695AD86A-465F-2E4E-8767-3EEF5AC017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5487" y="723642"/>
            <a:ext cx="6355580" cy="5977585"/>
          </a:xfrm>
          <a:prstGeom prst="rect">
            <a:avLst/>
          </a:prstGeom>
        </p:spPr>
      </p:pic>
    </p:spTree>
    <p:extLst>
      <p:ext uri="{BB962C8B-B14F-4D97-AF65-F5344CB8AC3E}">
        <p14:creationId xmlns:p14="http://schemas.microsoft.com/office/powerpoint/2010/main" val="36271430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Hans" dirty="0">
                <a:latin typeface="+mn-lt"/>
              </a:rPr>
              <a:t>Experiment</a:t>
            </a:r>
            <a:r>
              <a:rPr lang="en-US" dirty="0">
                <a:latin typeface="+mn-lt"/>
              </a:rPr>
              <a:t> Results</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11</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pic>
        <p:nvPicPr>
          <p:cNvPr id="7" name="Picture 6">
            <a:extLst>
              <a:ext uri="{FF2B5EF4-FFF2-40B4-BE49-F238E27FC236}">
                <a16:creationId xmlns:a16="http://schemas.microsoft.com/office/drawing/2014/main" id="{54126072-B2B3-0244-B611-4506135BCB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2229" y="537277"/>
            <a:ext cx="5181599" cy="5624196"/>
          </a:xfrm>
          <a:prstGeom prst="rect">
            <a:avLst/>
          </a:prstGeom>
        </p:spPr>
      </p:pic>
    </p:spTree>
    <p:extLst>
      <p:ext uri="{BB962C8B-B14F-4D97-AF65-F5344CB8AC3E}">
        <p14:creationId xmlns:p14="http://schemas.microsoft.com/office/powerpoint/2010/main" val="16689797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227" y="3127540"/>
            <a:ext cx="8271545" cy="471132"/>
          </a:xfrm>
        </p:spPr>
        <p:txBody>
          <a:bodyPr>
            <a:normAutofit fontScale="90000"/>
          </a:bodyPr>
          <a:lstStyle/>
          <a:p>
            <a:r>
              <a:rPr lang="en-US" dirty="0">
                <a:latin typeface="+mn-lt"/>
              </a:rPr>
              <a:t>Thanks!</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12</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spTree>
    <p:extLst>
      <p:ext uri="{BB962C8B-B14F-4D97-AF65-F5344CB8AC3E}">
        <p14:creationId xmlns:p14="http://schemas.microsoft.com/office/powerpoint/2010/main" val="27264251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latin typeface="+mn-lt"/>
              </a:rPr>
              <a:t>Background</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2</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sp>
        <p:nvSpPr>
          <p:cNvPr id="7" name="文本框 6">
            <a:extLst>
              <a:ext uri="{FF2B5EF4-FFF2-40B4-BE49-F238E27FC236}">
                <a16:creationId xmlns:a16="http://schemas.microsoft.com/office/drawing/2014/main" id="{4CAE2043-81E2-42DA-8879-C31508AC5CEE}"/>
              </a:ext>
            </a:extLst>
          </p:cNvPr>
          <p:cNvSpPr txBox="1"/>
          <p:nvPr/>
        </p:nvSpPr>
        <p:spPr>
          <a:xfrm>
            <a:off x="377504" y="945682"/>
            <a:ext cx="8271546" cy="1631216"/>
          </a:xfrm>
          <a:prstGeom prst="rect">
            <a:avLst/>
          </a:prstGeom>
          <a:noFill/>
        </p:spPr>
        <p:txBody>
          <a:bodyPr wrap="square" rtlCol="0">
            <a:spAutoFit/>
          </a:bodyPr>
          <a:lstStyle/>
          <a:p>
            <a:pPr marL="285750" indent="-285750">
              <a:spcAft>
                <a:spcPts val="600"/>
              </a:spcAft>
              <a:buFont typeface="Wingdings" panose="05000000000000000000" pitchFamily="2" charset="2"/>
              <a:buChar char="q"/>
            </a:pPr>
            <a:r>
              <a:rPr lang="en-US" dirty="0"/>
              <a:t>A combination of 2D images (RGBs) and depth images (Ds) captured by Kinect has been used</a:t>
            </a:r>
            <a:r>
              <a:rPr lang="zh-Hans" altLang="en-US" dirty="0"/>
              <a:t> </a:t>
            </a:r>
            <a:r>
              <a:rPr lang="en-US" altLang="zh-Hans" dirty="0"/>
              <a:t>for</a:t>
            </a:r>
            <a:r>
              <a:rPr lang="zh-Hans" altLang="en-US" dirty="0"/>
              <a:t> </a:t>
            </a:r>
            <a:r>
              <a:rPr lang="en-US" altLang="zh-Hans" dirty="0"/>
              <a:t>the </a:t>
            </a:r>
            <a:r>
              <a:rPr lang="en-US" dirty="0"/>
              <a:t>3D face recognition in various conditions</a:t>
            </a:r>
          </a:p>
          <a:p>
            <a:pPr marL="285750" indent="-285750">
              <a:spcAft>
                <a:spcPts val="600"/>
              </a:spcAft>
              <a:buFont typeface="Wingdings" panose="05000000000000000000" pitchFamily="2" charset="2"/>
              <a:buChar char="q"/>
            </a:pPr>
            <a:r>
              <a:rPr lang="en-US" dirty="0"/>
              <a:t>CLM-Z model has been used to model and detect the important points of the face</a:t>
            </a:r>
          </a:p>
          <a:p>
            <a:pPr marL="285750" indent="-285750">
              <a:spcAft>
                <a:spcPts val="600"/>
              </a:spcAft>
              <a:buFont typeface="Wingdings" panose="05000000000000000000" pitchFamily="2" charset="2"/>
              <a:buChar char="q"/>
            </a:pPr>
            <a:r>
              <a:rPr lang="en-US" dirty="0"/>
              <a:t>The proposed method has better perform under illumination, expression and pitch pose conditions .</a:t>
            </a:r>
          </a:p>
        </p:txBody>
      </p:sp>
    </p:spTree>
    <p:extLst>
      <p:ext uri="{BB962C8B-B14F-4D97-AF65-F5344CB8AC3E}">
        <p14:creationId xmlns:p14="http://schemas.microsoft.com/office/powerpoint/2010/main" val="25772594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latin typeface="+mn-lt"/>
              </a:rPr>
              <a:t>Frame work of the proposed method</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3</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sp>
        <p:nvSpPr>
          <p:cNvPr id="7" name="文本框 6">
            <a:extLst>
              <a:ext uri="{FF2B5EF4-FFF2-40B4-BE49-F238E27FC236}">
                <a16:creationId xmlns:a16="http://schemas.microsoft.com/office/drawing/2014/main" id="{4CAE2043-81E2-42DA-8879-C31508AC5CEE}"/>
              </a:ext>
            </a:extLst>
          </p:cNvPr>
          <p:cNvSpPr txBox="1"/>
          <p:nvPr/>
        </p:nvSpPr>
        <p:spPr>
          <a:xfrm>
            <a:off x="477942" y="4611231"/>
            <a:ext cx="8271546" cy="2246769"/>
          </a:xfrm>
          <a:prstGeom prst="rect">
            <a:avLst/>
          </a:prstGeom>
          <a:noFill/>
        </p:spPr>
        <p:txBody>
          <a:bodyPr wrap="square" rtlCol="0">
            <a:spAutoFit/>
          </a:bodyPr>
          <a:lstStyle/>
          <a:p>
            <a:pPr marL="285750" indent="-285750">
              <a:buFont typeface="Wingdings" panose="05000000000000000000" pitchFamily="2" charset="2"/>
              <a:buChar char="q"/>
            </a:pPr>
            <a:r>
              <a:rPr lang="en-US" sz="2000" dirty="0"/>
              <a:t>detecting the face and smoothing the depth image</a:t>
            </a:r>
          </a:p>
          <a:p>
            <a:pPr marL="285750" indent="-285750">
              <a:buFont typeface="Wingdings" panose="05000000000000000000" pitchFamily="2" charset="2"/>
              <a:buChar char="q"/>
            </a:pPr>
            <a:r>
              <a:rPr lang="en-US" sz="2000" dirty="0"/>
              <a:t>CLM-Z model has been used to model and detect the important points of the face</a:t>
            </a:r>
          </a:p>
          <a:p>
            <a:pPr marL="285750" indent="-285750">
              <a:buFont typeface="Wingdings" panose="05000000000000000000" pitchFamily="2" charset="2"/>
              <a:buChar char="q"/>
            </a:pPr>
            <a:r>
              <a:rPr lang="en-US" sz="2000" dirty="0"/>
              <a:t>These points are described using Histogram of Oriented Gradients (HOG), Local Binary Patterns (LBP), and 3D Local Binary Patterns (3DLBP).</a:t>
            </a:r>
          </a:p>
          <a:p>
            <a:pPr marL="285750" indent="-285750">
              <a:buFont typeface="Wingdings" panose="05000000000000000000" pitchFamily="2" charset="2"/>
              <a:buChar char="q"/>
            </a:pPr>
            <a:r>
              <a:rPr lang="en-US" sz="2000" dirty="0"/>
              <a:t>each face is recognized by a Support Vector Machine (SVM). </a:t>
            </a:r>
          </a:p>
          <a:p>
            <a:pPr marL="285750" indent="-285750">
              <a:buFont typeface="Wingdings" panose="05000000000000000000" pitchFamily="2" charset="2"/>
              <a:buChar char="q"/>
            </a:pPr>
            <a:endParaRPr lang="en-US" sz="2000" dirty="0"/>
          </a:p>
        </p:txBody>
      </p:sp>
      <p:pic>
        <p:nvPicPr>
          <p:cNvPr id="8" name="Picture 7">
            <a:extLst>
              <a:ext uri="{FF2B5EF4-FFF2-40B4-BE49-F238E27FC236}">
                <a16:creationId xmlns:a16="http://schemas.microsoft.com/office/drawing/2014/main" id="{95598FDC-61BB-8449-BF79-584A230651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4984" y="672055"/>
            <a:ext cx="5616585" cy="4037794"/>
          </a:xfrm>
          <a:prstGeom prst="rect">
            <a:avLst/>
          </a:prstGeom>
        </p:spPr>
      </p:pic>
    </p:spTree>
    <p:extLst>
      <p:ext uri="{BB962C8B-B14F-4D97-AF65-F5344CB8AC3E}">
        <p14:creationId xmlns:p14="http://schemas.microsoft.com/office/powerpoint/2010/main" val="4353531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3D constrained local model(CLM-Z)</a:t>
            </a:r>
            <a:endParaRPr lang="en-US" dirty="0">
              <a:latin typeface="+mn-lt"/>
            </a:endParaRP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4</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sp>
        <p:nvSpPr>
          <p:cNvPr id="7" name="文本框 6">
            <a:extLst>
              <a:ext uri="{FF2B5EF4-FFF2-40B4-BE49-F238E27FC236}">
                <a16:creationId xmlns:a16="http://schemas.microsoft.com/office/drawing/2014/main" id="{4CAE2043-81E2-42DA-8879-C31508AC5CEE}"/>
              </a:ext>
            </a:extLst>
          </p:cNvPr>
          <p:cNvSpPr txBox="1"/>
          <p:nvPr/>
        </p:nvSpPr>
        <p:spPr>
          <a:xfrm>
            <a:off x="540086" y="4374289"/>
            <a:ext cx="8271546" cy="2092881"/>
          </a:xfrm>
          <a:prstGeom prst="rect">
            <a:avLst/>
          </a:prstGeom>
          <a:noFill/>
        </p:spPr>
        <p:txBody>
          <a:bodyPr wrap="square" rtlCol="0">
            <a:spAutoFit/>
          </a:bodyPr>
          <a:lstStyle/>
          <a:p>
            <a:pPr marL="285750" indent="-285750">
              <a:spcAft>
                <a:spcPts val="600"/>
              </a:spcAft>
              <a:buFont typeface="Wingdings" panose="05000000000000000000" pitchFamily="2" charset="2"/>
              <a:buChar char="q"/>
            </a:pPr>
            <a:r>
              <a:rPr lang="en-US" sz="2000" dirty="0"/>
              <a:t>This model is represented with a Point Distribution Model (PDM)</a:t>
            </a:r>
          </a:p>
          <a:p>
            <a:pPr marL="285750" indent="-285750">
              <a:spcAft>
                <a:spcPts val="600"/>
              </a:spcAft>
              <a:buFont typeface="Wingdings" panose="05000000000000000000" pitchFamily="2" charset="2"/>
              <a:buChar char="q"/>
            </a:pPr>
            <a:r>
              <a:rPr lang="en-US" sz="2000" dirty="0"/>
              <a:t>There are 66 landmark in the CLM-Z model.  A manually labeled dataset of faces is needed to train this model.</a:t>
            </a:r>
          </a:p>
          <a:p>
            <a:pPr marL="285750" indent="-285750">
              <a:spcAft>
                <a:spcPts val="600"/>
              </a:spcAft>
              <a:buFont typeface="Wingdings" panose="05000000000000000000" pitchFamily="2" charset="2"/>
              <a:buChar char="q"/>
            </a:pPr>
            <a:r>
              <a:rPr lang="en-US" sz="2000" dirty="0"/>
              <a:t>The angles accounted for the horizontal rotation of head are {0, ± 15, ± 30, ± 45, ± 60, ± 75} and the angles for vertical rotation are {± 0, ± 30, ± 60} . Separate SVM classifiers are trained for intensity and depth images</a:t>
            </a:r>
          </a:p>
        </p:txBody>
      </p:sp>
      <p:pic>
        <p:nvPicPr>
          <p:cNvPr id="8" name="Picture 7">
            <a:extLst>
              <a:ext uri="{FF2B5EF4-FFF2-40B4-BE49-F238E27FC236}">
                <a16:creationId xmlns:a16="http://schemas.microsoft.com/office/drawing/2014/main" id="{BA62200D-0F2E-C245-A057-74EE62C95D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9027" y="676224"/>
            <a:ext cx="3864451" cy="3698065"/>
          </a:xfrm>
          <a:prstGeom prst="rect">
            <a:avLst/>
          </a:prstGeom>
        </p:spPr>
      </p:pic>
    </p:spTree>
    <p:extLst>
      <p:ext uri="{BB962C8B-B14F-4D97-AF65-F5344CB8AC3E}">
        <p14:creationId xmlns:p14="http://schemas.microsoft.com/office/powerpoint/2010/main" val="32540911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Feature extraction</a:t>
            </a:r>
            <a:endParaRPr lang="en-US" dirty="0">
              <a:latin typeface="+mn-lt"/>
            </a:endParaRP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5</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sp>
        <p:nvSpPr>
          <p:cNvPr id="7" name="文本框 6">
            <a:extLst>
              <a:ext uri="{FF2B5EF4-FFF2-40B4-BE49-F238E27FC236}">
                <a16:creationId xmlns:a16="http://schemas.microsoft.com/office/drawing/2014/main" id="{4CAE2043-81E2-42DA-8879-C31508AC5CEE}"/>
              </a:ext>
            </a:extLst>
          </p:cNvPr>
          <p:cNvSpPr txBox="1"/>
          <p:nvPr/>
        </p:nvSpPr>
        <p:spPr>
          <a:xfrm>
            <a:off x="540086" y="4374289"/>
            <a:ext cx="8271546" cy="1862048"/>
          </a:xfrm>
          <a:prstGeom prst="rect">
            <a:avLst/>
          </a:prstGeom>
          <a:noFill/>
        </p:spPr>
        <p:txBody>
          <a:bodyPr wrap="square" rtlCol="0">
            <a:spAutoFit/>
          </a:bodyPr>
          <a:lstStyle/>
          <a:p>
            <a:pPr marL="285750" indent="-285750">
              <a:spcAft>
                <a:spcPts val="600"/>
              </a:spcAft>
              <a:buFont typeface="Wingdings" panose="05000000000000000000" pitchFamily="2" charset="2"/>
              <a:buChar char="q"/>
            </a:pPr>
            <a:r>
              <a:rPr lang="en-US" sz="2000" dirty="0"/>
              <a:t>Histogram of Gradients (HOG) for intensity and depth image</a:t>
            </a:r>
          </a:p>
          <a:p>
            <a:pPr marL="285750" indent="-285750">
              <a:spcAft>
                <a:spcPts val="600"/>
              </a:spcAft>
              <a:buFont typeface="Wingdings" panose="05000000000000000000" pitchFamily="2" charset="2"/>
              <a:buChar char="q"/>
            </a:pPr>
            <a:r>
              <a:rPr lang="en-US" sz="2000" dirty="0"/>
              <a:t>Local Binary Patterns (LBP) for intensity image</a:t>
            </a:r>
          </a:p>
          <a:p>
            <a:pPr marL="285750" indent="-285750">
              <a:spcAft>
                <a:spcPts val="600"/>
              </a:spcAft>
              <a:buFont typeface="Wingdings" panose="05000000000000000000" pitchFamily="2" charset="2"/>
              <a:buChar char="q"/>
            </a:pPr>
            <a:r>
              <a:rPr lang="en-US" sz="2000" dirty="0"/>
              <a:t>3D Local Binary Patterns (3DLBP)</a:t>
            </a:r>
            <a:r>
              <a:rPr lang="zh-Hans" altLang="en-US" sz="2000" dirty="0"/>
              <a:t> </a:t>
            </a:r>
            <a:r>
              <a:rPr lang="en-US" altLang="zh-Hans" sz="2000" dirty="0"/>
              <a:t>for depth image</a:t>
            </a:r>
            <a:endParaRPr lang="en-US" sz="2000" dirty="0"/>
          </a:p>
          <a:p>
            <a:pPr marL="285750" indent="-285750">
              <a:spcAft>
                <a:spcPts val="600"/>
              </a:spcAft>
              <a:buFont typeface="Wingdings" panose="05000000000000000000" pitchFamily="2" charset="2"/>
              <a:buChar char="q"/>
            </a:pPr>
            <a:r>
              <a:rPr lang="en-US" sz="2000" dirty="0"/>
              <a:t>3DLBP is utilized for the depth images and three bits are used to represent the magnitude of the difference between pixel values.</a:t>
            </a:r>
          </a:p>
        </p:txBody>
      </p:sp>
      <p:pic>
        <p:nvPicPr>
          <p:cNvPr id="9" name="Picture 8">
            <a:extLst>
              <a:ext uri="{FF2B5EF4-FFF2-40B4-BE49-F238E27FC236}">
                <a16:creationId xmlns:a16="http://schemas.microsoft.com/office/drawing/2014/main" id="{877EED1C-27B3-7042-ABA5-A04330B295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65637"/>
            <a:ext cx="9144000" cy="2411604"/>
          </a:xfrm>
          <a:prstGeom prst="rect">
            <a:avLst/>
          </a:prstGeom>
        </p:spPr>
      </p:pic>
    </p:spTree>
    <p:extLst>
      <p:ext uri="{BB962C8B-B14F-4D97-AF65-F5344CB8AC3E}">
        <p14:creationId xmlns:p14="http://schemas.microsoft.com/office/powerpoint/2010/main" val="32710309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Hans" dirty="0">
                <a:latin typeface="+mn-lt"/>
              </a:rPr>
              <a:t>Training</a:t>
            </a:r>
            <a:r>
              <a:rPr lang="zh-Hans" altLang="en-US" dirty="0">
                <a:latin typeface="+mn-lt"/>
              </a:rPr>
              <a:t> </a:t>
            </a:r>
            <a:r>
              <a:rPr lang="en-US" altLang="zh-Hans" dirty="0">
                <a:latin typeface="+mn-lt"/>
              </a:rPr>
              <a:t>part</a:t>
            </a:r>
            <a:endParaRPr lang="en-US" dirty="0">
              <a:latin typeface="+mn-lt"/>
            </a:endParaRP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6</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sp>
        <p:nvSpPr>
          <p:cNvPr id="7" name="文本框 6">
            <a:extLst>
              <a:ext uri="{FF2B5EF4-FFF2-40B4-BE49-F238E27FC236}">
                <a16:creationId xmlns:a16="http://schemas.microsoft.com/office/drawing/2014/main" id="{4CAE2043-81E2-42DA-8879-C31508AC5CEE}"/>
              </a:ext>
            </a:extLst>
          </p:cNvPr>
          <p:cNvSpPr txBox="1"/>
          <p:nvPr/>
        </p:nvSpPr>
        <p:spPr>
          <a:xfrm>
            <a:off x="377504" y="1152117"/>
            <a:ext cx="8271546" cy="1323439"/>
          </a:xfrm>
          <a:prstGeom prst="rect">
            <a:avLst/>
          </a:prstGeom>
          <a:noFill/>
        </p:spPr>
        <p:txBody>
          <a:bodyPr wrap="square" rtlCol="0">
            <a:spAutoFit/>
          </a:bodyPr>
          <a:lstStyle/>
          <a:p>
            <a:pPr marL="285750" indent="-285750">
              <a:spcAft>
                <a:spcPts val="600"/>
              </a:spcAft>
              <a:buFont typeface="Wingdings" panose="05000000000000000000" pitchFamily="2" charset="2"/>
              <a:buChar char="q"/>
            </a:pPr>
            <a:r>
              <a:rPr lang="en-US" sz="2000" dirty="0"/>
              <a:t>In the face recognition problem, the face feature vector is an input sample and the face identity is the sample label. Thus, the number of classes is equal to the number of persons present in the dataset. The trained SVM is used to determine the face identity of a test image. </a:t>
            </a:r>
          </a:p>
        </p:txBody>
      </p:sp>
    </p:spTree>
    <p:extLst>
      <p:ext uri="{BB962C8B-B14F-4D97-AF65-F5344CB8AC3E}">
        <p14:creationId xmlns:p14="http://schemas.microsoft.com/office/powerpoint/2010/main" val="1779930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Hans" dirty="0">
                <a:latin typeface="+mn-lt"/>
              </a:rPr>
              <a:t>Experiment</a:t>
            </a:r>
            <a:r>
              <a:rPr lang="en-US" dirty="0">
                <a:latin typeface="+mn-lt"/>
              </a:rPr>
              <a:t> Results</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7</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pic>
        <p:nvPicPr>
          <p:cNvPr id="9" name="Picture 8">
            <a:extLst>
              <a:ext uri="{FF2B5EF4-FFF2-40B4-BE49-F238E27FC236}">
                <a16:creationId xmlns:a16="http://schemas.microsoft.com/office/drawing/2014/main" id="{59357AD6-1325-174D-AD46-535677963F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11861"/>
            <a:ext cx="9144000" cy="5234278"/>
          </a:xfrm>
          <a:prstGeom prst="rect">
            <a:avLst/>
          </a:prstGeom>
        </p:spPr>
      </p:pic>
    </p:spTree>
    <p:extLst>
      <p:ext uri="{BB962C8B-B14F-4D97-AF65-F5344CB8AC3E}">
        <p14:creationId xmlns:p14="http://schemas.microsoft.com/office/powerpoint/2010/main" val="26922813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Hans" dirty="0">
                <a:latin typeface="+mn-lt"/>
              </a:rPr>
              <a:t>Experiment</a:t>
            </a:r>
            <a:r>
              <a:rPr lang="en-US" dirty="0">
                <a:latin typeface="+mn-lt"/>
              </a:rPr>
              <a:t> Results</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8</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pic>
        <p:nvPicPr>
          <p:cNvPr id="5" name="Picture 4">
            <a:extLst>
              <a:ext uri="{FF2B5EF4-FFF2-40B4-BE49-F238E27FC236}">
                <a16:creationId xmlns:a16="http://schemas.microsoft.com/office/drawing/2014/main" id="{30140535-5186-D54B-99C6-4F15230A88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98495"/>
            <a:ext cx="9144000" cy="5661009"/>
          </a:xfrm>
          <a:prstGeom prst="rect">
            <a:avLst/>
          </a:prstGeom>
        </p:spPr>
      </p:pic>
    </p:spTree>
    <p:extLst>
      <p:ext uri="{BB962C8B-B14F-4D97-AF65-F5344CB8AC3E}">
        <p14:creationId xmlns:p14="http://schemas.microsoft.com/office/powerpoint/2010/main" val="3566508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Hans" dirty="0">
                <a:latin typeface="+mn-lt"/>
              </a:rPr>
              <a:t>Experiment</a:t>
            </a:r>
            <a:r>
              <a:rPr lang="en-US" dirty="0">
                <a:latin typeface="+mn-lt"/>
              </a:rPr>
              <a:t> Results</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9</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pic>
        <p:nvPicPr>
          <p:cNvPr id="5" name="Picture 4">
            <a:extLst>
              <a:ext uri="{FF2B5EF4-FFF2-40B4-BE49-F238E27FC236}">
                <a16:creationId xmlns:a16="http://schemas.microsoft.com/office/drawing/2014/main" id="{0C61896E-41CA-5448-B301-5F4B52A05F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8838" y="713045"/>
            <a:ext cx="8328877" cy="5831409"/>
          </a:xfrm>
          <a:prstGeom prst="rect">
            <a:avLst/>
          </a:prstGeom>
        </p:spPr>
      </p:pic>
    </p:spTree>
    <p:extLst>
      <p:ext uri="{BB962C8B-B14F-4D97-AF65-F5344CB8AC3E}">
        <p14:creationId xmlns:p14="http://schemas.microsoft.com/office/powerpoint/2010/main" val="138126689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23237</TotalTime>
  <Words>480</Words>
  <Application>Microsoft Macintosh PowerPoint</Application>
  <PresentationFormat>On-screen Show (4:3)</PresentationFormat>
  <Paragraphs>58</Paragraphs>
  <Slides>12</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宋体</vt:lpstr>
      <vt:lpstr>Arial</vt:lpstr>
      <vt:lpstr>Calibri</vt:lpstr>
      <vt:lpstr>Calibri Light</vt:lpstr>
      <vt:lpstr>Courier New</vt:lpstr>
      <vt:lpstr>Times New Roman</vt:lpstr>
      <vt:lpstr>Wingdings</vt:lpstr>
      <vt:lpstr>Office Theme</vt:lpstr>
      <vt:lpstr>PowerPoint Presentation</vt:lpstr>
      <vt:lpstr>Background</vt:lpstr>
      <vt:lpstr>Frame work of the proposed method</vt:lpstr>
      <vt:lpstr>3D constrained local model(CLM-Z)</vt:lpstr>
      <vt:lpstr>Feature extraction</vt:lpstr>
      <vt:lpstr>Training part</vt:lpstr>
      <vt:lpstr>Experiment Results</vt:lpstr>
      <vt:lpstr>Experiment Results</vt:lpstr>
      <vt:lpstr>Experiment Results</vt:lpstr>
      <vt:lpstr>Experiment Results</vt:lpstr>
      <vt:lpstr>Experiment Results</vt:lpstr>
      <vt:lpstr>Thanks!</vt:lpstr>
    </vt:vector>
  </TitlesOfParts>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haruka akita</dc:creator>
  <cp:lastModifiedBy>Jin, Mouqing (UMKC-Student)</cp:lastModifiedBy>
  <cp:revision>858</cp:revision>
  <cp:lastPrinted>2015-09-15T21:13:33Z</cp:lastPrinted>
  <dcterms:created xsi:type="dcterms:W3CDTF">2015-08-29T16:29:41Z</dcterms:created>
  <dcterms:modified xsi:type="dcterms:W3CDTF">2018-03-16T16:26:22Z</dcterms:modified>
</cp:coreProperties>
</file>

<file path=docProps/thumbnail.jpeg>
</file>